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nton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6ibfId61YMQ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311700" y="1235100"/>
            <a:ext cx="8520600" cy="2673300"/>
          </a:xfrm>
          <a:prstGeom prst="roundRect">
            <a:avLst>
              <a:gd fmla="val 16667" name="adj"/>
            </a:avLst>
          </a:prstGeom>
          <a:solidFill>
            <a:srgbClr val="EEEEEE">
              <a:alpha val="7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311708" y="727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/>
              <a:t>Through Python to the Stars! </a:t>
            </a:r>
            <a:endParaRPr sz="5100"/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Shreyas Bapat @shreyasbapat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PyCon India @ Hyderabad - 27/10/2018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shreyasb.com</a:t>
            </a:r>
            <a:endParaRPr sz="1800"/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550" y="1395438"/>
            <a:ext cx="552400" cy="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949" y="1313613"/>
            <a:ext cx="626525" cy="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>
            <a:alphaModFix/>
          </a:blip>
          <a:srcRect b="15770" l="0" r="0" t="-15770"/>
          <a:stretch/>
        </p:blipFill>
        <p:spPr>
          <a:xfrm>
            <a:off x="4165372" y="1134560"/>
            <a:ext cx="813275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-56625" y="2222400"/>
            <a:ext cx="3029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this?</a:t>
            </a:r>
            <a:endParaRPr/>
          </a:p>
        </p:txBody>
      </p:sp>
      <p:pic>
        <p:nvPicPr>
          <p:cNvPr descr="Where will it land?" id="120" name="Shape 120" title="Superman throws a baseba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650" y="225323"/>
            <a:ext cx="6257125" cy="46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on"/>
                <a:ea typeface="Anton"/>
                <a:cs typeface="Anton"/>
                <a:sym typeface="Anton"/>
              </a:rPr>
              <a:t>Newton’s Canonball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524" y="1062847"/>
            <a:ext cx="3578951" cy="3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Anton"/>
                <a:ea typeface="Anton"/>
                <a:cs typeface="Anton"/>
                <a:sym typeface="Anton"/>
              </a:rPr>
              <a:t>Two- Body Problem</a:t>
            </a:r>
            <a:endParaRPr sz="3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-GB" sz="2100"/>
              <a:t>Main problem in Celestial Mechanics</a:t>
            </a:r>
            <a:endParaRPr sz="21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GB" sz="1800"/>
              <a:t>Two </a:t>
            </a:r>
            <a:r>
              <a:rPr b="1" lang="en-GB" sz="1800"/>
              <a:t>Point Masses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b="1" lang="en-GB" sz="1800"/>
              <a:t>Only Gravitational Forces Considered</a:t>
            </a:r>
            <a:endParaRPr b="1" sz="18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-GB" sz="2100"/>
              <a:t>The two motions are now decopouled.</a:t>
            </a:r>
            <a:endParaRPr sz="2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700" y="2571738"/>
            <a:ext cx="48196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704425" y="2713325"/>
            <a:ext cx="618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..</a:t>
            </a:r>
            <a:endParaRPr b="1" sz="5000"/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175" y="10177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Anton"/>
                <a:ea typeface="Anton"/>
                <a:cs typeface="Anton"/>
                <a:sym typeface="Anton"/>
              </a:rPr>
              <a:t>Kepler</a:t>
            </a:r>
            <a:r>
              <a:rPr lang="en-GB" sz="3400">
                <a:latin typeface="Anton"/>
                <a:ea typeface="Anton"/>
                <a:cs typeface="Anton"/>
                <a:sym typeface="Anton"/>
              </a:rPr>
              <a:t> Problem</a:t>
            </a:r>
            <a:endParaRPr sz="3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2100"/>
              <a:t>Kepler’s Problem is the </a:t>
            </a:r>
            <a:r>
              <a:rPr b="1" lang="en-GB" sz="2100"/>
              <a:t>initial value problem (IVP) </a:t>
            </a:r>
            <a:r>
              <a:rPr lang="en-GB" sz="2100"/>
              <a:t>of the two body problem also known as </a:t>
            </a:r>
            <a:r>
              <a:rPr b="1" lang="en-GB" sz="2100"/>
              <a:t>propagation</a:t>
            </a:r>
            <a:r>
              <a:rPr lang="en-GB" sz="2100"/>
              <a:t>.</a:t>
            </a:r>
            <a:endParaRPr sz="21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2100"/>
              <a:t>In short, given its state at some time, determine where it will be after “x” amount of time. Determine it’s velocity and position!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-GB" sz="2100"/>
              <a:t>For elliptic orbits,	</a:t>
            </a:r>
            <a:endParaRPr sz="210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262" y="3177875"/>
            <a:ext cx="4079475" cy="1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Anton"/>
                <a:ea typeface="Anton"/>
                <a:cs typeface="Anton"/>
                <a:sym typeface="Anton"/>
              </a:rPr>
              <a:t>Lambert</a:t>
            </a:r>
            <a:r>
              <a:rPr lang="en-GB" sz="3400">
                <a:latin typeface="Anton"/>
                <a:ea typeface="Anton"/>
                <a:cs typeface="Anton"/>
                <a:sym typeface="Anton"/>
              </a:rPr>
              <a:t> Problem</a:t>
            </a:r>
            <a:endParaRPr sz="3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2100"/>
              <a:t>Lambert</a:t>
            </a:r>
            <a:r>
              <a:rPr lang="en-GB" sz="2100"/>
              <a:t> Problem is the </a:t>
            </a:r>
            <a:r>
              <a:rPr b="1" lang="en-GB" sz="2100"/>
              <a:t>boundary </a:t>
            </a:r>
            <a:r>
              <a:rPr b="1" lang="en-GB" sz="2100"/>
              <a:t>value problem (BVP) </a:t>
            </a:r>
            <a:r>
              <a:rPr lang="en-GB" sz="2100"/>
              <a:t>of the two body problem.</a:t>
            </a:r>
            <a:endParaRPr sz="21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2100"/>
              <a:t>In short, we have to determine trajectory of an object between two positions to be travelled at two times.</a:t>
            </a:r>
            <a:endParaRPr sz="21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2100"/>
              <a:t>Planet’s are point masses -&gt; Consider only SUN } Patched conic approximation 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nton"/>
                <a:ea typeface="Anton"/>
                <a:cs typeface="Anton"/>
                <a:sym typeface="Anton"/>
              </a:rPr>
              <a:t>Poliastro : AstroDynamics in Python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GB" sz="1400"/>
              <a:t>P</a:t>
            </a:r>
            <a:r>
              <a:rPr b="1" lang="en-GB" sz="1300"/>
              <a:t>ure Python </a:t>
            </a:r>
            <a:r>
              <a:rPr lang="en-GB" sz="1300"/>
              <a:t>accelerated with </a:t>
            </a:r>
            <a:r>
              <a:rPr b="1" lang="en-GB" sz="1300"/>
              <a:t>numba</a:t>
            </a:r>
            <a:r>
              <a:rPr lang="en-GB" sz="1300"/>
              <a:t>.</a:t>
            </a:r>
            <a:endParaRPr sz="13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GB" sz="1300"/>
              <a:t>MIT Licence </a:t>
            </a:r>
            <a:r>
              <a:rPr lang="en-GB" sz="1300"/>
              <a:t>(Permissive</a:t>
            </a:r>
            <a:r>
              <a:rPr lang="en-GB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Analytical and numerical orbit propagation.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Conversion between position and velocity vectors and classical orbital elements.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Coordinate frame transformations.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Hohmann and bielliptic maneuvers computation.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GB" sz="1400">
                <a:solidFill>
                  <a:srgbClr val="404040"/>
                </a:solidFill>
              </a:rPr>
              <a:t>Trajectory plotting - 3D and 2D</a:t>
            </a:r>
            <a:endParaRPr b="1"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Initial orbit determination (Lambert problem)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Planetary ephemerides (using SPICE kernels via Astropy)</a:t>
            </a:r>
            <a:endParaRPr sz="1400">
              <a:solidFill>
                <a:srgbClr val="40404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400">
                <a:solidFill>
                  <a:srgbClr val="404040"/>
                </a:solidFill>
              </a:rPr>
              <a:t>Computation of </a:t>
            </a:r>
            <a:r>
              <a:rPr b="1" lang="en-GB" sz="1400">
                <a:solidFill>
                  <a:srgbClr val="404040"/>
                </a:solidFill>
              </a:rPr>
              <a:t>Near-Earth Objects (NEOs)</a:t>
            </a:r>
            <a:endParaRPr b="1" sz="200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24763"/>
            <a:ext cx="818725" cy="8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7">
            <a:off x="5904000" y="1852154"/>
            <a:ext cx="4643301" cy="150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nton"/>
                <a:ea typeface="Anton"/>
                <a:cs typeface="Anton"/>
                <a:sym typeface="Anton"/>
              </a:rPr>
              <a:t>AstroPy : Astronomy in Python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73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-GB" sz="1700"/>
              <a:t>Standard library for</a:t>
            </a:r>
            <a:r>
              <a:rPr b="1" lang="en-GB" sz="1700"/>
              <a:t> Astronomy </a:t>
            </a:r>
            <a:r>
              <a:rPr lang="en-GB" sz="1700"/>
              <a:t>Projects in Python</a:t>
            </a:r>
            <a:endParaRPr sz="1700"/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◆"/>
            </a:pPr>
            <a:r>
              <a:rPr b="1" lang="en-GB" sz="1700"/>
              <a:t>Physical Units</a:t>
            </a:r>
            <a:r>
              <a:rPr lang="en-GB" sz="1700"/>
              <a:t>: (astropy.units) : Static Typing for Engineers</a:t>
            </a:r>
            <a:endParaRPr sz="1700"/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◆"/>
            </a:pPr>
            <a:r>
              <a:rPr b="1" lang="en-GB" sz="1700"/>
              <a:t>Dates and Time: </a:t>
            </a:r>
            <a:r>
              <a:rPr lang="en-GB" sz="1700"/>
              <a:t>(astropy.time) : time vectors, conversion to Julian Dates(JD) and SOFA Routines.</a:t>
            </a:r>
            <a:endParaRPr sz="1700"/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◆"/>
            </a:pPr>
            <a:r>
              <a:rPr b="1" lang="en-GB" sz="1700"/>
              <a:t>Reference system conversion</a:t>
            </a:r>
            <a:r>
              <a:rPr lang="en-GB" sz="1700"/>
              <a:t>: (astropy.coordinates)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Other Cosmological computations (astropy.cosmology), FITS data (astropy.io.fits)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Astroquery 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AstroPy Helpers   </a:t>
            </a:r>
            <a:endParaRPr sz="170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70400" y="1965862"/>
            <a:ext cx="4635225" cy="12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nton"/>
                <a:ea typeface="Anton"/>
                <a:cs typeface="Anton"/>
                <a:sym typeface="Anton"/>
              </a:rPr>
              <a:t>Numba : JIT for numerical Python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376000"/>
            <a:ext cx="63984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GB" sz="1700"/>
              <a:t>n</a:t>
            </a:r>
            <a:r>
              <a:rPr b="1" lang="en-GB" sz="1700"/>
              <a:t>umba </a:t>
            </a:r>
            <a:r>
              <a:rPr lang="en-GB" sz="1700"/>
              <a:t>is a BSD </a:t>
            </a:r>
            <a:r>
              <a:rPr lang="en-GB" sz="1700"/>
              <a:t>licensed</a:t>
            </a:r>
            <a:r>
              <a:rPr lang="en-GB" sz="1700"/>
              <a:t>, just-in-time compiler for numerical Python code.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Optimised to work with NumPy Arrays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Extending support to subset of the language (It hurts the performance)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GB" sz="1700"/>
              <a:t>Compiles to LLVM</a:t>
            </a:r>
            <a:r>
              <a:rPr lang="en-GB" sz="1700"/>
              <a:t>, hence leveraging its power to this powerful toolset.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Support for GPU’s too! </a:t>
            </a:r>
            <a:endParaRPr sz="1700"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8615" l="18929" r="19391" t="11460"/>
          <a:stretch/>
        </p:blipFill>
        <p:spPr>
          <a:xfrm>
            <a:off x="6710100" y="1718725"/>
            <a:ext cx="2349950" cy="22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nton"/>
                <a:ea typeface="Anton"/>
                <a:cs typeface="Anton"/>
                <a:sym typeface="Anton"/>
              </a:rPr>
              <a:t>Plotly</a:t>
            </a:r>
            <a:r>
              <a:rPr lang="en-GB" sz="3600">
                <a:latin typeface="Anton"/>
                <a:ea typeface="Anton"/>
                <a:cs typeface="Anton"/>
                <a:sym typeface="Anton"/>
              </a:rPr>
              <a:t> : Interactive Plotting in Python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376000"/>
            <a:ext cx="63984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GB" sz="1700"/>
              <a:t>plotly.py</a:t>
            </a:r>
            <a:r>
              <a:rPr b="1" lang="en-GB" sz="1700"/>
              <a:t> </a:t>
            </a:r>
            <a:r>
              <a:rPr lang="en-GB" sz="1700"/>
              <a:t>is a MIT licensed, </a:t>
            </a:r>
            <a:r>
              <a:rPr lang="en-GB" sz="1700">
                <a:solidFill>
                  <a:srgbClr val="434343"/>
                </a:solidFill>
                <a:highlight>
                  <a:srgbClr val="FFFFFF"/>
                </a:highlight>
              </a:rPr>
              <a:t>interactive, browser-based graphing library for Python </a:t>
            </a:r>
            <a:endParaRPr sz="1700">
              <a:solidFill>
                <a:srgbClr val="434343"/>
              </a:solidFill>
            </a:endParaRP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Major Release: Plotly 3.0 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First Class Jupyter Widget Support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GB" sz="1700"/>
              <a:t>Context Manager for Animations!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GB" sz="1700"/>
              <a:t>3D and 2D plotting.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➔"/>
            </a:pPr>
            <a:r>
              <a:rPr lang="en-GB" sz="1700">
                <a:solidFill>
                  <a:srgbClr val="434343"/>
                </a:solidFill>
                <a:highlight>
                  <a:srgbClr val="FFFFFF"/>
                </a:highlight>
              </a:rPr>
              <a:t>Provides public, private, and on-premise platforms for publishing graphs, datasets, and interactive Dash applications.</a:t>
            </a:r>
            <a:endParaRPr sz="17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➔"/>
            </a:pPr>
            <a:r>
              <a:rPr b="1" lang="en-GB" sz="1700">
                <a:solidFill>
                  <a:srgbClr val="434343"/>
                </a:solidFill>
                <a:highlight>
                  <a:srgbClr val="FFFFFF"/>
                </a:highlight>
              </a:rPr>
              <a:t>Dash!!</a:t>
            </a:r>
            <a:endParaRPr b="1" sz="17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21000" y="1604738"/>
            <a:ext cx="4942525" cy="19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on"/>
                <a:ea typeface="Anton"/>
                <a:cs typeface="Anton"/>
                <a:sym typeface="Anton"/>
              </a:rPr>
              <a:t>This is Python!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25" y="1152475"/>
            <a:ext cx="8729750" cy="3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265500" y="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Who’s this person?</a:t>
            </a:r>
            <a:endParaRPr sz="2900"/>
          </a:p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265500" y="16233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Amateur Astronomer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Undergrad. @ IIT Mandi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Enthusiast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Ex-Co-ordinator STAC-IITMandi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5170800" y="4185800"/>
            <a:ext cx="3414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12" y="1117416"/>
            <a:ext cx="4107775" cy="273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What’s actually Astrodynamics/Orbital Mechanics? 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Physics &gt; Mechanics &gt; Celestial Mechanics &gt; Astrodynamics</a:t>
            </a:r>
            <a:endParaRPr sz="26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600"/>
              <a:t>“A branch of Mechanics (itself a branch of Physics) that studies practical problems concerning the motion of human made objects trough space”</a:t>
            </a:r>
            <a:endParaRPr b="1"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 if you are like!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881" y="1099468"/>
            <a:ext cx="4156250" cy="29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>
                <a:solidFill>
                  <a:srgbClr val="FF0000"/>
                </a:solidFill>
              </a:rPr>
              <a:t>Warning</a:t>
            </a:r>
            <a:r>
              <a:rPr lang="en-GB"/>
              <a:t>! 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45312">
            <a:off x="6238550" y="619850"/>
            <a:ext cx="1787495" cy="18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0" y="2992650"/>
            <a:ext cx="2120393" cy="1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502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36825" y="4786650"/>
            <a:ext cx="843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/>
              <a:t>https://www.youtube.com/watch?v=-kRQiPATxCM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74925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Wait!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related to Python?</a:t>
            </a:r>
            <a:endParaRPr/>
          </a:p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132875"/>
            <a:ext cx="3837000" cy="2877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3" y="114900"/>
            <a:ext cx="8735476" cy="4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on"/>
                <a:ea typeface="Anton"/>
                <a:cs typeface="Anton"/>
                <a:sym typeface="Anton"/>
              </a:rPr>
              <a:t>Newton’s Canonball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524" y="1062847"/>
            <a:ext cx="3578951" cy="3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